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71" r:id="rId2"/>
    <p:sldId id="264" r:id="rId3"/>
    <p:sldId id="272" r:id="rId4"/>
    <p:sldId id="273" r:id="rId5"/>
    <p:sldId id="269" r:id="rId6"/>
    <p:sldId id="268" r:id="rId7"/>
    <p:sldId id="265" r:id="rId8"/>
    <p:sldId id="266" r:id="rId9"/>
    <p:sldId id="267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23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A3B218-CF8D-426A-8AFC-C46A640052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00E3B0-8427-4088-831E-211A073688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2/9/2020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EAEAAC-696D-40F9-A498-01035CCBF7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90E02E-165F-4B92-BD0B-979D40D2D3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666258EA-96CD-42FC-A54B-717A0FD4E5B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73239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r>
              <a:rPr lang="en-US"/>
              <a:t>2/9/2020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2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B62FC898-01E2-49F3-8E26-9C2138C79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4313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475FE5-97D4-41BD-B07D-CAB691B76EDA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9552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663B-DC7A-4CF5-BF03-FD7D1C206568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61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E1DB-7D5F-4B6F-8AF9-495604E62965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54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F28EF-E0A7-458B-8A6E-DAAB09D87649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F8034AD-EE25-43E2-977E-92F03B6476B7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53376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AFD6D-0FBA-47A4-8E65-B259346B6E74}" type="datetime1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9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B8CCD-C987-4348-8DCE-9B38D784C355}" type="datetime1">
              <a:rPr lang="en-US" smtClean="0"/>
              <a:t>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8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50E12-B804-49FF-B59A-04DD0A94ECA3}" type="datetime1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6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748CA-4058-4339-A999-928BDD2D207A}" type="datetime1">
              <a:rPr lang="en-US" smtClean="0"/>
              <a:t>2/14/2020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1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CF191EFE-2FE9-4AC0-8F87-3E8DBF76D77B}" type="datetime1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189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1BC9439D-0999-4DB1-B193-4831F7BFDC89}" type="datetime1">
              <a:rPr lang="en-US" smtClean="0"/>
              <a:t>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38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0DA856A-1D4D-47AC-AB3D-BFFF70CD1D35}" type="datetime1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08E0090-76E6-46DB-92F9-1679D8164F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8707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8" pos="594" userDrawn="1">
          <p15:clr>
            <a:srgbClr val="F26B43"/>
          </p15:clr>
        </p15:guide>
        <p15:guide id="9" pos="5400" userDrawn="1">
          <p15:clr>
            <a:srgbClr val="F26B43"/>
          </p15:clr>
        </p15:guide>
        <p15:guide id="10" pos="446" userDrawn="1">
          <p15:clr>
            <a:srgbClr val="F26B43"/>
          </p15:clr>
        </p15:guide>
        <p15:guide id="11" pos="4050" userDrawn="1">
          <p15:clr>
            <a:srgbClr val="F26B43"/>
          </p15:clr>
        </p15:guide>
        <p15:guide id="12" orient="horz" pos="4008" userDrawn="1">
          <p15:clr>
            <a:srgbClr val="F26B43"/>
          </p15:clr>
        </p15:guide>
        <p15:guide id="13" orient="horz" pos="1440" userDrawn="1">
          <p15:clr>
            <a:srgbClr val="F26B43"/>
          </p15:clr>
        </p15:guide>
        <p15:guide id="14" orient="horz" pos="3720" userDrawn="1">
          <p15:clr>
            <a:srgbClr val="F26B43"/>
          </p15:clr>
        </p15:guide>
        <p15:guide id="15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2263" y="1933970"/>
            <a:ext cx="7738814" cy="272382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“Go Make Disciples”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  <a:latin typeface="+mn-lt"/>
              </a:rPr>
              <a:t>(Part 2)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523220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Matthew 28:19-20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DAF05-5556-4F7E-9A12-6EFECBACA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srgbClr val="F8B323">
                    <a:lumMod val="50000"/>
                  </a:srgbClr>
                </a:solidFill>
                <a:latin typeface="Gill Sans MT" panose="020B0502020104020203"/>
              </a:rPr>
              <a:pPr defTabSz="457200"/>
              <a:t>1</a:t>
            </a:fld>
            <a:endParaRPr lang="en-US">
              <a:solidFill>
                <a:srgbClr val="F8B323">
                  <a:lumMod val="50000"/>
                </a:srgbClr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00030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74518"/>
            <a:ext cx="8229600" cy="487646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800" i="1" dirty="0">
                <a:solidFill>
                  <a:schemeClr val="tx1"/>
                </a:solidFill>
              </a:rPr>
              <a:t>“</a:t>
            </a:r>
            <a:r>
              <a:rPr lang="en-US" sz="3800" i="1" u="sng" dirty="0">
                <a:solidFill>
                  <a:schemeClr val="tx1"/>
                </a:solidFill>
              </a:rPr>
              <a:t>Go make disciples</a:t>
            </a:r>
            <a:r>
              <a:rPr lang="en-US" sz="3800" i="1" dirty="0">
                <a:solidFill>
                  <a:schemeClr val="tx1"/>
                </a:solidFill>
              </a:rPr>
              <a:t>.” </a:t>
            </a:r>
            <a:r>
              <a:rPr lang="en-US" sz="3800" b="1" i="1" dirty="0">
                <a:solidFill>
                  <a:schemeClr val="tx1"/>
                </a:solidFill>
              </a:rPr>
              <a:t>TEACH</a:t>
            </a:r>
          </a:p>
          <a:p>
            <a:pPr>
              <a:buNone/>
            </a:pPr>
            <a:r>
              <a:rPr lang="en-US" sz="3300" b="1" dirty="0">
                <a:solidFill>
                  <a:schemeClr val="tx1"/>
                </a:solidFill>
              </a:rPr>
              <a:t>God calls the lost through teaching.</a:t>
            </a:r>
            <a:br>
              <a:rPr lang="en-US" sz="3300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John 6:44-45; Romans 10:8-13, 14-17; </a:t>
            </a:r>
            <a:br>
              <a:rPr lang="en-US" sz="3300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Note: Acts 16:9-10</a:t>
            </a:r>
          </a:p>
          <a:p>
            <a:pPr>
              <a:buNone/>
            </a:pPr>
            <a:r>
              <a:rPr lang="en-US" sz="3300" b="1" dirty="0">
                <a:solidFill>
                  <a:schemeClr val="tx1"/>
                </a:solidFill>
              </a:rPr>
              <a:t>Make disciples by gospel preaching.</a:t>
            </a:r>
            <a:br>
              <a:rPr lang="en-US" sz="3300" b="1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Acts 2:14, 22, 36, 40; 2 Thessalonians 2:14</a:t>
            </a:r>
          </a:p>
          <a:p>
            <a:pPr>
              <a:buNone/>
            </a:pPr>
            <a:r>
              <a:rPr lang="en-US" sz="3300" b="1" dirty="0">
                <a:solidFill>
                  <a:schemeClr val="tx1"/>
                </a:solidFill>
              </a:rPr>
              <a:t>Preaching saves believers.</a:t>
            </a:r>
            <a:br>
              <a:rPr lang="en-US" sz="3300" b="1" dirty="0">
                <a:solidFill>
                  <a:schemeClr val="tx1"/>
                </a:solidFill>
              </a:rPr>
            </a:br>
            <a:r>
              <a:rPr lang="en-US" sz="3300" dirty="0">
                <a:solidFill>
                  <a:schemeClr val="tx1"/>
                </a:solidFill>
              </a:rPr>
              <a:t>1 Corinthians 1:21; Romans 10:14-17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6FE67-3086-4DD2-B239-B07C094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682" y="1793041"/>
            <a:ext cx="8229600" cy="502759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i="1" u="sng" dirty="0">
                <a:solidFill>
                  <a:schemeClr val="tx1"/>
                </a:solidFill>
              </a:rPr>
              <a:t>Go make disciples</a:t>
            </a:r>
            <a:r>
              <a:rPr lang="en-US" sz="3200" i="1" dirty="0">
                <a:solidFill>
                  <a:schemeClr val="tx1"/>
                </a:solidFill>
              </a:rPr>
              <a:t>.” </a:t>
            </a:r>
            <a:r>
              <a:rPr lang="en-US" sz="3200" b="1" i="1" dirty="0">
                <a:solidFill>
                  <a:schemeClr val="tx1"/>
                </a:solidFill>
              </a:rPr>
              <a:t>TEACH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2:42, </a:t>
            </a:r>
            <a:r>
              <a:rPr lang="en-US" sz="2400" i="1" dirty="0">
                <a:solidFill>
                  <a:schemeClr val="tx1"/>
                </a:solidFill>
              </a:rPr>
              <a:t>“And they continued stedfastly in the apostles’ </a:t>
            </a:r>
            <a:r>
              <a:rPr lang="en-US" sz="2400" b="1" i="1" dirty="0">
                <a:solidFill>
                  <a:schemeClr val="tx1"/>
                </a:solidFill>
              </a:rPr>
              <a:t>teaching</a:t>
            </a:r>
            <a:r>
              <a:rPr lang="en-US" sz="2400" i="1" dirty="0">
                <a:solidFill>
                  <a:schemeClr val="tx1"/>
                </a:solidFill>
              </a:rPr>
              <a:t> and fellowship, in the breaking of bread and the prayers.”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5:25, </a:t>
            </a:r>
            <a:r>
              <a:rPr lang="en-US" sz="2400" i="1" dirty="0">
                <a:solidFill>
                  <a:schemeClr val="tx1"/>
                </a:solidFill>
              </a:rPr>
              <a:t>“And there came one and told them, Behold, the men whom ye put in the prison are in the temple standing and </a:t>
            </a:r>
            <a:r>
              <a:rPr lang="en-US" sz="2400" b="1" i="1" dirty="0">
                <a:solidFill>
                  <a:schemeClr val="tx1"/>
                </a:solidFill>
              </a:rPr>
              <a:t>teaching</a:t>
            </a:r>
            <a:r>
              <a:rPr lang="en-US" sz="2400" i="1" dirty="0">
                <a:solidFill>
                  <a:schemeClr val="tx1"/>
                </a:solidFill>
              </a:rPr>
              <a:t> the people.”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5:28, </a:t>
            </a:r>
            <a:r>
              <a:rPr lang="en-US" sz="2400" i="1" dirty="0">
                <a:solidFill>
                  <a:schemeClr val="tx1"/>
                </a:solidFill>
              </a:rPr>
              <a:t>“… saying, We strictly charged you not to teach in this name: and behold, ye have filled Jerusalem with your </a:t>
            </a:r>
            <a:r>
              <a:rPr lang="en-US" sz="2400" b="1" i="1" dirty="0">
                <a:solidFill>
                  <a:schemeClr val="tx1"/>
                </a:solidFill>
              </a:rPr>
              <a:t>teaching</a:t>
            </a:r>
            <a:r>
              <a:rPr lang="en-US" sz="2400" i="1" dirty="0">
                <a:solidFill>
                  <a:schemeClr val="tx1"/>
                </a:solidFill>
              </a:rPr>
              <a:t>, and intend to bring this man's blood upon us.”</a:t>
            </a:r>
          </a:p>
          <a:p>
            <a:pPr>
              <a:buNone/>
            </a:pPr>
            <a:r>
              <a:rPr lang="en-US" sz="2400" dirty="0">
                <a:solidFill>
                  <a:schemeClr val="tx1"/>
                </a:solidFill>
              </a:rPr>
              <a:t>Acts 13:12, </a:t>
            </a:r>
            <a:r>
              <a:rPr lang="en-US" sz="2400" i="1" dirty="0">
                <a:solidFill>
                  <a:schemeClr val="tx1"/>
                </a:solidFill>
              </a:rPr>
              <a:t>“Then the proconsul, when he saw what was done, believed, being astonished at the </a:t>
            </a:r>
            <a:r>
              <a:rPr lang="en-US" sz="2400" b="1" i="1" dirty="0">
                <a:solidFill>
                  <a:schemeClr val="tx1"/>
                </a:solidFill>
              </a:rPr>
              <a:t>teaching</a:t>
            </a:r>
            <a:r>
              <a:rPr lang="en-US" sz="2400" i="1" dirty="0">
                <a:solidFill>
                  <a:schemeClr val="tx1"/>
                </a:solidFill>
              </a:rPr>
              <a:t> of the Lord.”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6FE67-3086-4DD2-B239-B07C094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3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11713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735" y="1874518"/>
            <a:ext cx="8229600" cy="489448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200" dirty="0">
                <a:solidFill>
                  <a:schemeClr val="tx1"/>
                </a:solidFill>
              </a:rPr>
              <a:t>Acts 15:35, </a:t>
            </a:r>
            <a:r>
              <a:rPr lang="en-US" sz="2200" i="1" dirty="0">
                <a:solidFill>
                  <a:schemeClr val="tx1"/>
                </a:solidFill>
              </a:rPr>
              <a:t>“But Paul and Barnabas tarried in Antioch, </a:t>
            </a:r>
            <a:r>
              <a:rPr lang="en-US" sz="2200" b="1" i="1" dirty="0">
                <a:solidFill>
                  <a:schemeClr val="tx1"/>
                </a:solidFill>
              </a:rPr>
              <a:t>teaching</a:t>
            </a:r>
            <a:r>
              <a:rPr lang="en-US" sz="2200" i="1" dirty="0">
                <a:solidFill>
                  <a:schemeClr val="tx1"/>
                </a:solidFill>
              </a:rPr>
              <a:t> and preaching the word of the Lord, with many others also.”</a:t>
            </a:r>
          </a:p>
          <a:p>
            <a:pPr>
              <a:buNone/>
            </a:pPr>
            <a:r>
              <a:rPr lang="en-US" sz="2200" dirty="0">
                <a:solidFill>
                  <a:schemeClr val="tx1"/>
                </a:solidFill>
              </a:rPr>
              <a:t>Acts 17:19, </a:t>
            </a:r>
            <a:r>
              <a:rPr lang="en-US" sz="2200" i="1" dirty="0">
                <a:solidFill>
                  <a:schemeClr val="tx1"/>
                </a:solidFill>
              </a:rPr>
              <a:t>“And they took hold of him, and brought him unto the Areopagus, saying, May we know what this new </a:t>
            </a:r>
            <a:r>
              <a:rPr lang="en-US" sz="2200" b="1" i="1" dirty="0">
                <a:solidFill>
                  <a:schemeClr val="tx1"/>
                </a:solidFill>
              </a:rPr>
              <a:t>teaching</a:t>
            </a:r>
            <a:r>
              <a:rPr lang="en-US" sz="2200" i="1" dirty="0">
                <a:solidFill>
                  <a:schemeClr val="tx1"/>
                </a:solidFill>
              </a:rPr>
              <a:t> is, which is spoken by thee?”</a:t>
            </a:r>
          </a:p>
          <a:p>
            <a:pPr>
              <a:buNone/>
            </a:pPr>
            <a:r>
              <a:rPr lang="en-US" sz="2200" dirty="0">
                <a:solidFill>
                  <a:schemeClr val="tx1"/>
                </a:solidFill>
              </a:rPr>
              <a:t>Acts 18:11, </a:t>
            </a:r>
            <a:r>
              <a:rPr lang="en-US" sz="2200" i="1" dirty="0">
                <a:solidFill>
                  <a:schemeClr val="tx1"/>
                </a:solidFill>
              </a:rPr>
              <a:t>“And he dwelt (there) a year and six months, </a:t>
            </a:r>
            <a:r>
              <a:rPr lang="en-US" sz="2200" b="1" i="1" dirty="0">
                <a:solidFill>
                  <a:schemeClr val="tx1"/>
                </a:solidFill>
              </a:rPr>
              <a:t>teaching </a:t>
            </a:r>
            <a:r>
              <a:rPr lang="en-US" sz="2200" i="1" dirty="0">
                <a:solidFill>
                  <a:schemeClr val="tx1"/>
                </a:solidFill>
              </a:rPr>
              <a:t>the word of God among them.”</a:t>
            </a:r>
          </a:p>
          <a:p>
            <a:pPr>
              <a:buNone/>
            </a:pPr>
            <a:r>
              <a:rPr lang="en-US" sz="2200" dirty="0">
                <a:solidFill>
                  <a:schemeClr val="tx1"/>
                </a:solidFill>
              </a:rPr>
              <a:t>Acts 20:20, </a:t>
            </a:r>
            <a:r>
              <a:rPr lang="en-US" sz="2200" i="1" dirty="0">
                <a:solidFill>
                  <a:schemeClr val="tx1"/>
                </a:solidFill>
              </a:rPr>
              <a:t>“… how I shrank not from declaring unto you anything that was profitable, and </a:t>
            </a:r>
            <a:r>
              <a:rPr lang="en-US" sz="2200" b="1" i="1" dirty="0">
                <a:solidFill>
                  <a:schemeClr val="tx1"/>
                </a:solidFill>
              </a:rPr>
              <a:t>teaching</a:t>
            </a:r>
            <a:r>
              <a:rPr lang="en-US" sz="2200" i="1" dirty="0">
                <a:solidFill>
                  <a:schemeClr val="tx1"/>
                </a:solidFill>
              </a:rPr>
              <a:t> you publicly, and from house to house” (cf. 19:8ff, 20)</a:t>
            </a:r>
          </a:p>
          <a:p>
            <a:pPr>
              <a:buNone/>
            </a:pPr>
            <a:r>
              <a:rPr lang="en-US" sz="2200" dirty="0">
                <a:solidFill>
                  <a:schemeClr val="tx1"/>
                </a:solidFill>
              </a:rPr>
              <a:t>Acts 28:31, </a:t>
            </a:r>
            <a:r>
              <a:rPr lang="en-US" sz="2200" i="1" dirty="0">
                <a:solidFill>
                  <a:schemeClr val="tx1"/>
                </a:solidFill>
              </a:rPr>
              <a:t>“preaching the kingdom of God, and </a:t>
            </a:r>
            <a:r>
              <a:rPr lang="en-US" sz="2200" b="1" i="1" dirty="0">
                <a:solidFill>
                  <a:schemeClr val="tx1"/>
                </a:solidFill>
              </a:rPr>
              <a:t>teaching</a:t>
            </a:r>
            <a:r>
              <a:rPr lang="en-US" sz="2200" i="1" dirty="0">
                <a:solidFill>
                  <a:schemeClr val="tx1"/>
                </a:solidFill>
              </a:rPr>
              <a:t> the things concerning the Lord Jesus Christ with all boldness, none forbidding him.”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6FE67-3086-4DD2-B239-B07C0946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  <p:extLst>
      <p:ext uri="{BB962C8B-B14F-4D97-AF65-F5344CB8AC3E}">
        <p14:creationId xmlns:p14="http://schemas.microsoft.com/office/powerpoint/2010/main" val="1087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828" y="1828802"/>
            <a:ext cx="8285889" cy="489223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700" i="1" dirty="0">
                <a:solidFill>
                  <a:schemeClr val="tx1"/>
                </a:solidFill>
              </a:rPr>
              <a:t>“</a:t>
            </a:r>
            <a:r>
              <a:rPr lang="en-US" sz="2700" i="1" u="sng" dirty="0">
                <a:solidFill>
                  <a:schemeClr val="tx1"/>
                </a:solidFill>
              </a:rPr>
              <a:t>Go make disciples</a:t>
            </a:r>
            <a:r>
              <a:rPr lang="en-US" sz="2700" i="1" dirty="0">
                <a:solidFill>
                  <a:schemeClr val="tx1"/>
                </a:solidFill>
              </a:rPr>
              <a:t>.” </a:t>
            </a:r>
            <a:r>
              <a:rPr lang="en-US" sz="2700" b="1" i="1" dirty="0">
                <a:solidFill>
                  <a:schemeClr val="tx1"/>
                </a:solidFill>
              </a:rPr>
              <a:t>TEACH</a:t>
            </a:r>
            <a:endParaRPr lang="en-US" sz="2700" dirty="0">
              <a:solidFill>
                <a:schemeClr val="tx1"/>
              </a:solidFill>
            </a:endParaRPr>
          </a:p>
          <a:p>
            <a:pPr>
              <a:buNone/>
            </a:pPr>
            <a:endParaRPr lang="en-US" sz="2700" dirty="0">
              <a:solidFill>
                <a:schemeClr val="tx1"/>
              </a:solidFill>
            </a:endParaRPr>
          </a:p>
          <a:p>
            <a:r>
              <a:rPr lang="en-US" sz="2700" dirty="0">
                <a:solidFill>
                  <a:schemeClr val="tx1"/>
                </a:solidFill>
              </a:rPr>
              <a:t>Choice of masters (disciple).  Acts 11:26, 21 (“Lord”), 23.</a:t>
            </a:r>
          </a:p>
          <a:p>
            <a:r>
              <a:rPr lang="en-US" sz="2700" dirty="0">
                <a:solidFill>
                  <a:schemeClr val="tx1"/>
                </a:solidFill>
              </a:rPr>
              <a:t>Choice of conduct. cf. 1 Peter 4:1-5.</a:t>
            </a:r>
          </a:p>
          <a:p>
            <a:r>
              <a:rPr lang="en-US" sz="2700" b="1" dirty="0">
                <a:solidFill>
                  <a:schemeClr val="tx1"/>
                </a:solidFill>
                <a:highlight>
                  <a:srgbClr val="FFFF00"/>
                </a:highlight>
              </a:rPr>
              <a:t>Repentance Must Occur.  Acts 11:18.</a:t>
            </a:r>
          </a:p>
          <a:p>
            <a:r>
              <a:rPr lang="en-US" sz="2700" dirty="0">
                <a:solidFill>
                  <a:schemeClr val="tx1"/>
                </a:solidFill>
              </a:rPr>
              <a:t>Radical change in life because:</a:t>
            </a:r>
          </a:p>
          <a:p>
            <a:pPr lvl="1"/>
            <a:r>
              <a:rPr lang="nn-NO" sz="2700" dirty="0">
                <a:solidFill>
                  <a:schemeClr val="tx1"/>
                </a:solidFill>
              </a:rPr>
              <a:t>Die to sin. Galatians 2:20</a:t>
            </a:r>
            <a:endParaRPr lang="en-US" sz="27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2700" b="1" dirty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2700" b="1" dirty="0">
                <a:solidFill>
                  <a:schemeClr val="tx1"/>
                </a:solidFill>
              </a:rPr>
              <a:t>Choice. cf. Romans 6:16-18</a:t>
            </a:r>
            <a:endParaRPr lang="en-US" sz="2700" b="1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7E6F0E-2060-4CD6-98A5-62093687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323" y="2093548"/>
            <a:ext cx="8390230" cy="468435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 TEACH </a:t>
            </a:r>
            <a:r>
              <a:rPr lang="en-US" sz="2800" b="1" dirty="0">
                <a:solidFill>
                  <a:schemeClr val="tx1"/>
                </a:solidFill>
              </a:rPr>
              <a:t>– Disciples are </a:t>
            </a:r>
            <a:r>
              <a:rPr lang="en-US" sz="2800" b="1" dirty="0">
                <a:solidFill>
                  <a:schemeClr val="tx1"/>
                </a:solidFill>
                <a:highlight>
                  <a:srgbClr val="FFFF00"/>
                </a:highlight>
              </a:rPr>
              <a:t>NOT</a:t>
            </a:r>
            <a:r>
              <a:rPr lang="en-US" sz="2800" b="1" dirty="0">
                <a:solidFill>
                  <a:schemeClr val="tx1"/>
                </a:solidFill>
              </a:rPr>
              <a:t> made by the gospels of men: cf. Matthew 15:7-9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1. </a:t>
            </a:r>
            <a:r>
              <a:rPr lang="en-US" sz="2800" u="sng" dirty="0">
                <a:solidFill>
                  <a:schemeClr val="tx1"/>
                </a:solidFill>
              </a:rPr>
              <a:t>Social gospel</a:t>
            </a:r>
            <a:r>
              <a:rPr lang="en-US" sz="2800" dirty="0">
                <a:solidFill>
                  <a:schemeClr val="tx1"/>
                </a:solidFill>
              </a:rPr>
              <a:t>: Converted to recreation and social activities.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2. </a:t>
            </a:r>
            <a:r>
              <a:rPr lang="en-US" sz="2800" u="sng" dirty="0">
                <a:solidFill>
                  <a:schemeClr val="tx1"/>
                </a:solidFill>
              </a:rPr>
              <a:t>Ecumenical gospel</a:t>
            </a:r>
            <a:r>
              <a:rPr lang="en-US" sz="2800" dirty="0">
                <a:solidFill>
                  <a:schemeClr val="tx1"/>
                </a:solidFill>
              </a:rPr>
              <a:t>: Unity in moral and doctrinal diversity is sin. (</a:t>
            </a:r>
            <a:r>
              <a:rPr lang="en-US" sz="2800" b="1" dirty="0">
                <a:solidFill>
                  <a:schemeClr val="tx1"/>
                </a:solidFill>
              </a:rPr>
              <a:t>Galatians 1:8-9; 2 John 9-11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3. </a:t>
            </a:r>
            <a:r>
              <a:rPr lang="en-US" sz="2800" u="sng" dirty="0">
                <a:solidFill>
                  <a:schemeClr val="tx1"/>
                </a:solidFill>
              </a:rPr>
              <a:t>Denominational gospels</a:t>
            </a:r>
            <a:r>
              <a:rPr lang="en-US" sz="2800" dirty="0">
                <a:solidFill>
                  <a:schemeClr val="tx1"/>
                </a:solidFill>
              </a:rPr>
              <a:t>: Faith only, universalism, etc.</a:t>
            </a:r>
          </a:p>
          <a:p>
            <a:pPr>
              <a:buNone/>
            </a:pPr>
            <a:r>
              <a:rPr lang="en-US" sz="2800" dirty="0">
                <a:solidFill>
                  <a:schemeClr val="tx1"/>
                </a:solidFill>
              </a:rPr>
              <a:t> 4. </a:t>
            </a:r>
            <a:r>
              <a:rPr lang="en-US" sz="2800" u="sng" dirty="0">
                <a:solidFill>
                  <a:schemeClr val="tx1"/>
                </a:solidFill>
              </a:rPr>
              <a:t>Latter-day gospels</a:t>
            </a:r>
            <a:r>
              <a:rPr lang="en-US" sz="2800" dirty="0">
                <a:solidFill>
                  <a:schemeClr val="tx1"/>
                </a:solidFill>
              </a:rPr>
              <a:t>: LDS, JW’s, Adventists, Premillennial,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0B92E-006F-44DF-BFBB-5A0FCF8E9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041" y="1829253"/>
            <a:ext cx="8077200" cy="4994572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i="1" u="sng" dirty="0">
                <a:solidFill>
                  <a:schemeClr val="tx1"/>
                </a:solidFill>
              </a:rPr>
              <a:t>Go make disciples</a:t>
            </a:r>
            <a:r>
              <a:rPr lang="en-US" sz="3600" i="1" dirty="0">
                <a:solidFill>
                  <a:schemeClr val="tx1"/>
                </a:solidFill>
              </a:rPr>
              <a:t>.” </a:t>
            </a:r>
            <a:r>
              <a:rPr lang="en-US" sz="3600" b="1" i="1" dirty="0">
                <a:solidFill>
                  <a:schemeClr val="tx1"/>
                </a:solidFill>
              </a:rPr>
              <a:t>BAPTIZE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  <a:highlight>
                  <a:srgbClr val="FFFF00"/>
                </a:highlight>
              </a:rPr>
              <a:t>Water baptism is essential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  <a:p>
            <a:r>
              <a:rPr lang="en-US" sz="3200" dirty="0">
                <a:solidFill>
                  <a:schemeClr val="tx1"/>
                </a:solidFill>
              </a:rPr>
              <a:t>For a relationship with God. Matthew 28:19 (Galatians 3:27)</a:t>
            </a:r>
          </a:p>
          <a:p>
            <a:r>
              <a:rPr lang="da-DK" sz="3200" dirty="0">
                <a:solidFill>
                  <a:schemeClr val="tx1"/>
                </a:solidFill>
              </a:rPr>
              <a:t>For salvation. Mark 16:16; (1 Peter 3:21)</a:t>
            </a:r>
          </a:p>
          <a:p>
            <a:r>
              <a:rPr lang="en-US" sz="3200" dirty="0">
                <a:solidFill>
                  <a:schemeClr val="tx1"/>
                </a:solidFill>
              </a:rPr>
              <a:t>For remission of sins. Acts 2:38</a:t>
            </a:r>
          </a:p>
          <a:p>
            <a:r>
              <a:rPr lang="en-US" sz="3200" dirty="0">
                <a:solidFill>
                  <a:schemeClr val="tx1"/>
                </a:solidFill>
              </a:rPr>
              <a:t>For cleansing. Acts 22:16; Ephesians 5:26</a:t>
            </a:r>
          </a:p>
          <a:p>
            <a:r>
              <a:rPr lang="en-US" sz="3200" dirty="0">
                <a:solidFill>
                  <a:schemeClr val="tx1"/>
                </a:solidFill>
              </a:rPr>
              <a:t>For new life in Christ. Romans 6:3-4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A27270-B3C5-4D50-BA68-C1E7E97C5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Beginning Of Discipleship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0537"/>
            <a:ext cx="8331451" cy="4826962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3600" i="1" dirty="0">
                <a:solidFill>
                  <a:schemeClr val="tx1"/>
                </a:solidFill>
              </a:rPr>
              <a:t>“</a:t>
            </a:r>
            <a:r>
              <a:rPr lang="en-US" sz="3600" i="1" u="sng" dirty="0">
                <a:solidFill>
                  <a:schemeClr val="tx1"/>
                </a:solidFill>
              </a:rPr>
              <a:t>Go make disciples</a:t>
            </a:r>
            <a:r>
              <a:rPr lang="en-US" sz="3600" i="1" dirty="0">
                <a:solidFill>
                  <a:schemeClr val="tx1"/>
                </a:solidFill>
              </a:rPr>
              <a:t>.” </a:t>
            </a:r>
            <a:r>
              <a:rPr lang="en-US" sz="3600" b="1" i="1" dirty="0">
                <a:solidFill>
                  <a:schemeClr val="tx1"/>
                </a:solidFill>
              </a:rPr>
              <a:t>TEACHING THEM (Those you have baptized)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tx1"/>
                </a:solidFill>
              </a:rPr>
              <a:t>Bible teaching and learning is to a new Christian what milk is to a new baby.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1 Peter 2:2; cf. Acts 2:41, 46; 5:12, 42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tx1"/>
                </a:solidFill>
              </a:rPr>
              <a:t>God measures spiritual strength and maturity by our interest in, our commitment to, and our growth in learning and living God’s word.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Hebrews 5:11-12.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1E44A3-524B-4991-A9AE-304BE1B7C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79868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Are You A Disciple?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758" y="1406313"/>
            <a:ext cx="7633742" cy="5378780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seeks</a:t>
            </a:r>
            <a:r>
              <a:rPr lang="en-US" sz="3200" dirty="0">
                <a:solidFill>
                  <a:schemeClr val="tx1"/>
                </a:solidFill>
              </a:rPr>
              <a:t> to be like Christ.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abides</a:t>
            </a:r>
            <a:r>
              <a:rPr lang="en-US" sz="3200" dirty="0">
                <a:solidFill>
                  <a:schemeClr val="tx1"/>
                </a:solidFill>
              </a:rPr>
              <a:t> in His word.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loves</a:t>
            </a:r>
            <a:r>
              <a:rPr lang="en-US" sz="3200" dirty="0">
                <a:solidFill>
                  <a:schemeClr val="tx1"/>
                </a:solidFill>
              </a:rPr>
              <a:t> the brethren.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bears</a:t>
            </a:r>
            <a:r>
              <a:rPr lang="en-US" sz="3200" dirty="0">
                <a:solidFill>
                  <a:schemeClr val="tx1"/>
                </a:solidFill>
              </a:rPr>
              <a:t> much fruit.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puts Jesus first</a:t>
            </a:r>
            <a:r>
              <a:rPr lang="en-US" sz="3200" dirty="0">
                <a:solidFill>
                  <a:schemeClr val="tx1"/>
                </a:solidFill>
              </a:rPr>
              <a:t>, no matter the cost.</a:t>
            </a:r>
          </a:p>
          <a:p>
            <a:r>
              <a:rPr lang="en-US" sz="3200" dirty="0">
                <a:solidFill>
                  <a:schemeClr val="tx1"/>
                </a:solidFill>
              </a:rPr>
              <a:t>One who </a:t>
            </a:r>
            <a:r>
              <a:rPr lang="en-US" sz="3200" b="1" dirty="0">
                <a:solidFill>
                  <a:schemeClr val="tx1"/>
                </a:solidFill>
              </a:rPr>
              <a:t>enjoys the blessings </a:t>
            </a:r>
            <a:r>
              <a:rPr lang="en-US" sz="3200" dirty="0">
                <a:solidFill>
                  <a:schemeClr val="tx1"/>
                </a:solidFill>
              </a:rPr>
              <a:t>and </a:t>
            </a:r>
            <a:r>
              <a:rPr lang="en-US" sz="3200" b="1" dirty="0">
                <a:solidFill>
                  <a:schemeClr val="tx1"/>
                </a:solidFill>
              </a:rPr>
              <a:t>shares in the responsibilities </a:t>
            </a:r>
            <a:r>
              <a:rPr lang="en-US" sz="3200" dirty="0">
                <a:solidFill>
                  <a:schemeClr val="tx1"/>
                </a:solidFill>
              </a:rPr>
              <a:t>of being in Christ.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6C90D-F680-4363-8CE1-ECD84BCA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008E0090-76E6-46DB-92F9-1679D8164F88}" type="slidenum">
              <a:rPr lang="en-US">
                <a:solidFill>
                  <a:prstClr val="black">
                    <a:lumMod val="65000"/>
                    <a:lumOff val="35000"/>
                  </a:prstClr>
                </a:solidFill>
                <a:latin typeface="Gill Sans MT" panose="020B0502020104020203"/>
              </a:rPr>
              <a:pPr defTabSz="457200"/>
              <a:t>9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  <a:latin typeface="Gill Sans MT" panose="020B050202010402020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707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Impact</vt:lpstr>
      <vt:lpstr>Badge</vt:lpstr>
      <vt:lpstr>“Go Make Disciples” (Part 2)</vt:lpstr>
      <vt:lpstr>The Beginning Of Discipleship</vt:lpstr>
      <vt:lpstr>The Beginning Of Discipleship</vt:lpstr>
      <vt:lpstr>The Beginning Of Discipleship</vt:lpstr>
      <vt:lpstr>The Beginning Of Discipleship</vt:lpstr>
      <vt:lpstr>The Beginning Of Discipleship</vt:lpstr>
      <vt:lpstr>The Beginning Of Discipleship</vt:lpstr>
      <vt:lpstr>The Beginning Of Discipleship</vt:lpstr>
      <vt:lpstr>Are You A Disciple?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 Make Disciples (Part 2) (3)</dc:title>
  <dc:creator>Micky Galloway</dc:creator>
  <cp:lastModifiedBy>Richard Lidh</cp:lastModifiedBy>
  <cp:revision>9</cp:revision>
  <cp:lastPrinted>2020-02-14T21:21:43Z</cp:lastPrinted>
  <dcterms:created xsi:type="dcterms:W3CDTF">2020-02-09T15:58:45Z</dcterms:created>
  <dcterms:modified xsi:type="dcterms:W3CDTF">2020-02-14T21:21:55Z</dcterms:modified>
</cp:coreProperties>
</file>